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 i="0">
                <a:solidFill>
                  <a:srgbClr val="FFFFFF"/>
                </a:solidFill>
                <a:latin typeface="Calibri"/>
              </a:rPr>
              <a:t>La méthode QQOQCP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38328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 i="0">
                <a:solidFill>
                  <a:srgbClr val="F2B705"/>
                </a:solidFill>
                <a:latin typeface="Calibri"/>
              </a:rPr>
              <a:t>Tableau, questions clés et exemples — modèle à remplir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12064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 i="1">
                <a:solidFill>
                  <a:srgbClr val="CFD8E3"/>
                </a:solidFill>
                <a:latin typeface="Calibri"/>
              </a:rPr>
              <a:t>Qui · Quoi · Où · Quand · Comment · Combien · Pourquoi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12304F"/>
                </a:solidFill>
                <a:latin typeface="Calibri"/>
              </a:rPr>
              <a:t>Les 7 questions, et ce qu'elles apportent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3657600" cy="2377440"/>
          </a:xfrm>
          <a:prstGeom prst="roundRect">
            <a:avLst/>
          </a:prstGeom>
          <a:solidFill>
            <a:srgbClr val="F8F9FB"/>
          </a:solidFill>
          <a:ln>
            <a:solidFill>
              <a:srgbClr val="DF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ctr"/>
            <a:r>
              <a:rPr sz="2400" b="1">
                <a:solidFill>
                  <a:srgbClr val="12304F"/>
                </a:solidFill>
              </a:rPr>
              <a:t>Qui ?</a:t>
            </a:r>
          </a:p>
          <a:p>
            <a:r>
              <a:rPr sz="1400">
                <a:solidFill>
                  <a:srgbClr val="4A4A4A"/>
                </a:solidFill>
              </a:rPr>
              <a:t>Les personnes concernées, les responsables, les décideurs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43400" y="1280160"/>
            <a:ext cx="3657600" cy="2377440"/>
          </a:xfrm>
          <a:prstGeom prst="roundRect">
            <a:avLst/>
          </a:prstGeom>
          <a:solidFill>
            <a:srgbClr val="F8F9FB"/>
          </a:solidFill>
          <a:ln>
            <a:solidFill>
              <a:srgbClr val="DF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ctr"/>
            <a:r>
              <a:rPr sz="2400" b="1">
                <a:solidFill>
                  <a:srgbClr val="12304F"/>
                </a:solidFill>
              </a:rPr>
              <a:t>Quoi ?</a:t>
            </a:r>
          </a:p>
          <a:p>
            <a:r>
              <a:rPr sz="1400">
                <a:solidFill>
                  <a:srgbClr val="4A4A4A"/>
                </a:solidFill>
              </a:rPr>
              <a:t>Les faits, la nature du problème, ses conséquences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38160" y="1280160"/>
            <a:ext cx="3657600" cy="2377440"/>
          </a:xfrm>
          <a:prstGeom prst="roundRect">
            <a:avLst/>
          </a:prstGeom>
          <a:solidFill>
            <a:srgbClr val="F8F9FB"/>
          </a:solidFill>
          <a:ln>
            <a:solidFill>
              <a:srgbClr val="DF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ctr"/>
            <a:r>
              <a:rPr sz="2400" b="1">
                <a:solidFill>
                  <a:srgbClr val="12304F"/>
                </a:solidFill>
              </a:rPr>
              <a:t>Où ?</a:t>
            </a:r>
          </a:p>
          <a:p>
            <a:r>
              <a:rPr sz="1400">
                <a:solidFill>
                  <a:srgbClr val="4A4A4A"/>
                </a:solidFill>
              </a:rPr>
              <a:t>Le lieu, le service, la machine, l'étape du processus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794760"/>
            <a:ext cx="3657600" cy="2377440"/>
          </a:xfrm>
          <a:prstGeom prst="roundRect">
            <a:avLst/>
          </a:prstGeom>
          <a:solidFill>
            <a:srgbClr val="F8F9FB"/>
          </a:solidFill>
          <a:ln>
            <a:solidFill>
              <a:srgbClr val="DF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ctr"/>
            <a:r>
              <a:rPr sz="2400" b="1">
                <a:solidFill>
                  <a:srgbClr val="12304F"/>
                </a:solidFill>
              </a:rPr>
              <a:t>Quand ?</a:t>
            </a:r>
          </a:p>
          <a:p>
            <a:r>
              <a:rPr sz="1400">
                <a:solidFill>
                  <a:srgbClr val="4A4A4A"/>
                </a:solidFill>
              </a:rPr>
              <a:t>Les dates, la fréquence, la durée, l'échéance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3794760"/>
            <a:ext cx="3657600" cy="2377440"/>
          </a:xfrm>
          <a:prstGeom prst="roundRect">
            <a:avLst/>
          </a:prstGeom>
          <a:solidFill>
            <a:srgbClr val="F8F9FB"/>
          </a:solidFill>
          <a:ln>
            <a:solidFill>
              <a:srgbClr val="DF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ctr"/>
            <a:r>
              <a:rPr sz="2400" b="1">
                <a:solidFill>
                  <a:srgbClr val="12304F"/>
                </a:solidFill>
              </a:rPr>
              <a:t>Comment ?</a:t>
            </a:r>
          </a:p>
          <a:p>
            <a:r>
              <a:rPr sz="1400">
                <a:solidFill>
                  <a:srgbClr val="4A4A4A"/>
                </a:solidFill>
              </a:rPr>
              <a:t>La manière dont les faits se produisent, les conditions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38160" y="3794760"/>
            <a:ext cx="3657600" cy="2377440"/>
          </a:xfrm>
          <a:prstGeom prst="roundRect">
            <a:avLst/>
          </a:prstGeom>
          <a:solidFill>
            <a:srgbClr val="F8F9FB"/>
          </a:solidFill>
          <a:ln>
            <a:solidFill>
              <a:srgbClr val="DF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ctr"/>
            <a:r>
              <a:rPr sz="2400" b="1">
                <a:solidFill>
                  <a:srgbClr val="12304F"/>
                </a:solidFill>
              </a:rPr>
              <a:t>Combien ?</a:t>
            </a:r>
          </a:p>
          <a:p>
            <a:r>
              <a:rPr sz="1400">
                <a:solidFill>
                  <a:srgbClr val="4A4A4A"/>
                </a:solidFill>
              </a:rPr>
              <a:t>Les quantités, les coûts, les fréquences, la gravité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6309360"/>
            <a:ext cx="3657600" cy="2377440"/>
          </a:xfrm>
          <a:prstGeom prst="roundRect">
            <a:avLst/>
          </a:prstGeom>
          <a:solidFill>
            <a:srgbClr val="F8F9FB"/>
          </a:solidFill>
          <a:ln>
            <a:solidFill>
              <a:srgbClr val="DFE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ctr"/>
            <a:r>
              <a:rPr sz="2400" b="1">
                <a:solidFill>
                  <a:srgbClr val="12304F"/>
                </a:solidFill>
              </a:rPr>
              <a:t>Pourquoi ?</a:t>
            </a:r>
          </a:p>
          <a:p>
            <a:r>
              <a:rPr sz="1400">
                <a:solidFill>
                  <a:srgbClr val="4A4A4A"/>
                </a:solidFill>
              </a:rPr>
              <a:t>Les causes, les raisons, l'objectif visé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3093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>
                <a:solidFill>
                  <a:srgbClr val="8A6A00"/>
                </a:solidFill>
                <a:latin typeface="Calibri"/>
              </a:rPr>
              <a:t>Variante QQOQCCP : ajouter « Combien » (quantités, coûts, effectifs)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12304F"/>
                </a:solidFill>
                <a:latin typeface="Calibri"/>
              </a:rPr>
              <a:t>Le tableau vierge — à remplir en séance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280160"/>
          <a:ext cx="1106424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480560"/>
                <a:gridCol w="4572000"/>
              </a:tblGrid>
              <a:tr h="628650">
                <a:tc>
                  <a:txBody>
                    <a:bodyPr/>
                    <a:lstStyle/>
                    <a:p>
                      <a:r>
                        <a:rPr b="1" sz="1500">
                          <a:solidFill>
                            <a:srgbClr val="FFFFFF"/>
                          </a:solidFill>
                        </a:rPr>
                        <a:t>Question</a:t>
                      </a:r>
                    </a:p>
                  </a:txBody>
                  <a:tcPr>
                    <a:solidFill>
                      <a:srgbClr val="1230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500">
                          <a:solidFill>
                            <a:srgbClr val="FFFFFF"/>
                          </a:solidFill>
                        </a:rPr>
                        <a:t>Ce que vous cherchez</a:t>
                      </a:r>
                    </a:p>
                  </a:txBody>
                  <a:tcPr>
                    <a:solidFill>
                      <a:srgbClr val="1230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500">
                          <a:solidFill>
                            <a:srgbClr val="FFFFFF"/>
                          </a:solidFill>
                        </a:rPr>
                        <a:t>Votre situation</a:t>
                      </a:r>
                    </a:p>
                  </a:txBody>
                  <a:tcPr>
                    <a:solidFill>
                      <a:srgbClr val="12304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2304F"/>
                          </a:solidFill>
                        </a:rPr>
                        <a:t>Qui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Les personnes concernées, les responsables, les témoins, les décideurs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 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2304F"/>
                          </a:solidFill>
                        </a:rPr>
                        <a:t>Quoi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Les faits, la nature du problème, ses conséquences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 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2304F"/>
                          </a:solidFill>
                        </a:rPr>
                        <a:t>Où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Le lieu, le service, la machine, l'étape du processus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 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2304F"/>
                          </a:solidFill>
                        </a:rPr>
                        <a:t>Quand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Les dates, la fréquence, la durée, l'échéance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 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2304F"/>
                          </a:solidFill>
                        </a:rPr>
                        <a:t>Comment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La manière dont les faits se produisent, les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 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2304F"/>
                          </a:solidFill>
                        </a:rPr>
                        <a:t>Combien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Les quantités, les coûts, les fréquences, la gravité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 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2304F"/>
                          </a:solidFill>
                        </a:rPr>
                        <a:t>Pourquoi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Les causes, les raisons, l'objectif visé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4A4A4A"/>
                          </a:solidFill>
                        </a:rPr>
                        <a:t>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12304F"/>
                </a:solidFill>
                <a:latin typeface="Calibri"/>
              </a:rPr>
              <a:t>Exemple rempli — plan d'opération interne (POI)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280160"/>
          <a:ext cx="1106424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3291840"/>
                <a:gridCol w="6126480"/>
              </a:tblGrid>
              <a:tr h="628650">
                <a:tc>
                  <a:txBody>
                    <a:bodyPr/>
                    <a:lstStyle/>
                    <a:p>
                      <a:r>
                        <a:rPr b="1" sz="1500">
                          <a:solidFill>
                            <a:srgbClr val="FFFFFF"/>
                          </a:solidFill>
                        </a:rPr>
                        <a:t>Question</a:t>
                      </a:r>
                    </a:p>
                  </a:txBody>
                  <a:tcPr>
                    <a:solidFill>
                      <a:srgbClr val="1230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500">
                          <a:solidFill>
                            <a:srgbClr val="FFFFFF"/>
                          </a:solidFill>
                        </a:rPr>
                        <a:t>Ce que l'on cherche</a:t>
                      </a:r>
                    </a:p>
                  </a:txBody>
                  <a:tcPr>
                    <a:solidFill>
                      <a:srgbClr val="1230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500">
                          <a:solidFill>
                            <a:srgbClr val="FFFFFF"/>
                          </a:solidFill>
                        </a:rPr>
                        <a:t>Exemple : POI</a:t>
                      </a:r>
                    </a:p>
                  </a:txBody>
                  <a:tcPr>
                    <a:solidFill>
                      <a:srgbClr val="12304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2304F"/>
                          </a:solidFill>
                        </a:rPr>
                        <a:t>Qui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Qui est concerné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Le service EHS / HSE (hygiène, sécurité et environnement)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2304F"/>
                          </a:solidFill>
                        </a:rPr>
                        <a:t>Quoi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De quoi s'agit-il ? Quelle est la situation actuelle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Le POI lui-même : périmètre, contenu, scénarios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2304F"/>
                          </a:solidFill>
                        </a:rPr>
                        <a:t>Où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Où le problème apparaît-il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Dans l'entreprise, sur les sites et installations à risque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2304F"/>
                          </a:solidFill>
                        </a:rPr>
                        <a:t>Quand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Date, durée, fréquence, planning…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Lors d'un accident majeur, et lors de chaque exercice de test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2304F"/>
                          </a:solidFill>
                        </a:rPr>
                        <a:t>Comment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Moyens, matériel, procédure, manière…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Moyens techniques, humains et organisationnels pour répondre aux situations de crise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2304F"/>
                          </a:solidFill>
                        </a:rPr>
                        <a:t>Combien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Quantités, coûts, effectifs…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Effectifs d'astreinte, moyens mobilisables, budget associé</a:t>
                      </a: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2304F"/>
                          </a:solidFill>
                        </a:rPr>
                        <a:t>Pourquoi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Pourquoi réaliser telle action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/>
                        <a:t>Identifier les scénarios nécessitant l'activation du POI, les moyens humains et matériels nécessaires et les méthodes d'intervention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